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3" r:id="rId3"/>
    <p:sldId id="260" r:id="rId4"/>
    <p:sldId id="262" r:id="rId5"/>
    <p:sldId id="261" r:id="rId6"/>
    <p:sldId id="269" r:id="rId7"/>
    <p:sldId id="258" r:id="rId8"/>
    <p:sldId id="270" r:id="rId9"/>
    <p:sldId id="257" r:id="rId10"/>
    <p:sldId id="259" r:id="rId11"/>
    <p:sldId id="271" r:id="rId12"/>
    <p:sldId id="264" r:id="rId13"/>
    <p:sldId id="265" r:id="rId14"/>
    <p:sldId id="266" r:id="rId15"/>
    <p:sldId id="267" r:id="rId16"/>
    <p:sldId id="26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96" autoAdjust="0"/>
    <p:restoredTop sz="91562" autoAdjust="0"/>
  </p:normalViewPr>
  <p:slideViewPr>
    <p:cSldViewPr snapToGrid="0">
      <p:cViewPr varScale="1">
        <p:scale>
          <a:sx n="34" d="100"/>
          <a:sy n="34" d="100"/>
        </p:scale>
        <p:origin x="113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B7B1D-05DE-4444-9A2B-81668F2C2628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3238D2-D043-4832-90AA-C1EE683E6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070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Crow" TargetMode="External"/><Relationship Id="rId13" Type="http://schemas.openxmlformats.org/officeDocument/2006/relationships/hyperlink" Target="http://en.wikipedia.org/wiki/Caninae" TargetMode="External"/><Relationship Id="rId18" Type="http://schemas.openxmlformats.org/officeDocument/2006/relationships/hyperlink" Target="http://en.wikipedia.org/wiki/Hominini" TargetMode="External"/><Relationship Id="rId3" Type="http://schemas.openxmlformats.org/officeDocument/2006/relationships/hyperlink" Target="http://en.wikipedia.org/wiki/Animal" TargetMode="External"/><Relationship Id="rId21" Type="http://schemas.openxmlformats.org/officeDocument/2006/relationships/hyperlink" Target="http://en.wikipedia.org/wiki/Aptenodytes" TargetMode="External"/><Relationship Id="rId7" Type="http://schemas.openxmlformats.org/officeDocument/2006/relationships/hyperlink" Target="http://en.wikipedia.org/wiki/Corvidae" TargetMode="External"/><Relationship Id="rId12" Type="http://schemas.openxmlformats.org/officeDocument/2006/relationships/hyperlink" Target="http://en.wikipedia.org/wiki/Canidae" TargetMode="External"/><Relationship Id="rId17" Type="http://schemas.openxmlformats.org/officeDocument/2006/relationships/hyperlink" Target="http://en.wikipedia.org/wiki/Hominidae" TargetMode="External"/><Relationship Id="rId2" Type="http://schemas.openxmlformats.org/officeDocument/2006/relationships/slide" Target="../slides/slide10.xml"/><Relationship Id="rId16" Type="http://schemas.openxmlformats.org/officeDocument/2006/relationships/hyperlink" Target="http://en.wikipedia.org/wiki/Haplorhini" TargetMode="External"/><Relationship Id="rId20" Type="http://schemas.openxmlformats.org/officeDocument/2006/relationships/hyperlink" Target="http://en.wikipedia.org/wiki/Penguin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Passerine" TargetMode="External"/><Relationship Id="rId11" Type="http://schemas.openxmlformats.org/officeDocument/2006/relationships/hyperlink" Target="http://en.wikipedia.org/wiki/Carnivora" TargetMode="External"/><Relationship Id="rId5" Type="http://schemas.openxmlformats.org/officeDocument/2006/relationships/hyperlink" Target="http://en.wikipedia.org/wiki/Bird" TargetMode="External"/><Relationship Id="rId15" Type="http://schemas.openxmlformats.org/officeDocument/2006/relationships/hyperlink" Target="http://en.wikipedia.org/wiki/Primate" TargetMode="External"/><Relationship Id="rId10" Type="http://schemas.openxmlformats.org/officeDocument/2006/relationships/hyperlink" Target="http://en.wikipedia.org/wiki/Mammal" TargetMode="External"/><Relationship Id="rId19" Type="http://schemas.openxmlformats.org/officeDocument/2006/relationships/hyperlink" Target="http://en.wikipedia.org/wiki/Homo" TargetMode="External"/><Relationship Id="rId4" Type="http://schemas.openxmlformats.org/officeDocument/2006/relationships/hyperlink" Target="http://en.wikipedia.org/wiki/Chordate" TargetMode="External"/><Relationship Id="rId9" Type="http://schemas.openxmlformats.org/officeDocument/2006/relationships/hyperlink" Target="http://en.wikipedia.org/wiki/Biological_classification" TargetMode="External"/><Relationship Id="rId14" Type="http://schemas.openxmlformats.org/officeDocument/2006/relationships/hyperlink" Target="http://en.wikipedia.org/wiki/Canis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238D2-D043-4832-90AA-C1EE683E696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58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F87D4B-CAA4-4C8F-B8DA-02C7F9B36A6F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7988" y="681038"/>
            <a:ext cx="6049962" cy="3403600"/>
          </a:xfrm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11650"/>
            <a:ext cx="5029200" cy="4084638"/>
          </a:xfrm>
        </p:spPr>
        <p:txBody>
          <a:bodyPr/>
          <a:lstStyle/>
          <a:p>
            <a:r>
              <a:rPr lang="en-US" altLang="en-US"/>
              <a:t>Genus and species are the two names used to identify specific organisms in the binomial system of classification. Division is used for plants.</a:t>
            </a:r>
          </a:p>
        </p:txBody>
      </p:sp>
    </p:spTree>
    <p:extLst>
      <p:ext uri="{BB962C8B-B14F-4D97-AF65-F5344CB8AC3E}">
        <p14:creationId xmlns:p14="http://schemas.microsoft.com/office/powerpoint/2010/main" val="40986615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Common</a:t>
            </a:r>
            <a:r>
              <a:rPr lang="en-US" baseline="0" dirty="0" smtClean="0"/>
              <a:t> Raven</a:t>
            </a:r>
          </a:p>
          <a:p>
            <a:r>
              <a:rPr lang="en-US" dirty="0" smtClean="0">
                <a:effectLst/>
              </a:rPr>
              <a:t>Kingdom: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Animal"/>
              </a:rPr>
              <a:t>Animalia</a:t>
            </a:r>
            <a:r>
              <a:rPr lang="en-US" dirty="0" smtClean="0">
                <a:effectLst/>
              </a:rPr>
              <a:t>Phylum: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Chordate"/>
              </a:rPr>
              <a:t>Chordata</a:t>
            </a:r>
            <a:r>
              <a:rPr lang="en-US" dirty="0" smtClean="0">
                <a:effectLst/>
              </a:rPr>
              <a:t>Class: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Bird"/>
              </a:rPr>
              <a:t>Aves</a:t>
            </a:r>
            <a:r>
              <a:rPr lang="en-US" dirty="0" smtClean="0">
                <a:effectLst/>
              </a:rPr>
              <a:t>Order: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Passerine"/>
              </a:rPr>
              <a:t>Passeriformes</a:t>
            </a:r>
            <a:r>
              <a:rPr lang="en-US" dirty="0" smtClean="0">
                <a:effectLst/>
              </a:rPr>
              <a:t>Family: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 tooltip="Corvidae"/>
              </a:rPr>
              <a:t>Corvidae</a:t>
            </a:r>
            <a:r>
              <a:rPr lang="en-US" dirty="0" smtClean="0">
                <a:effectLst/>
              </a:rPr>
              <a:t>Genus:</a:t>
            </a:r>
            <a:r>
              <a:rPr lang="en-US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 tooltip="Crow"/>
              </a:rPr>
              <a:t>Corvus</a:t>
            </a:r>
            <a:r>
              <a:rPr lang="en-US" dirty="0" smtClean="0">
                <a:effectLst/>
              </a:rPr>
              <a:t>Species:</a:t>
            </a:r>
            <a:r>
              <a:rPr lang="en-US" b="1" i="1" dirty="0" smtClean="0">
                <a:effectLst/>
              </a:rPr>
              <a:t>C. </a:t>
            </a:r>
            <a:r>
              <a:rPr lang="en-US" b="1" i="1" dirty="0" err="1" smtClean="0">
                <a:effectLst/>
              </a:rPr>
              <a:t>corax</a:t>
            </a:r>
            <a:endParaRPr lang="en-US" b="1" i="1" dirty="0" smtClean="0">
              <a:effectLst/>
            </a:endParaRPr>
          </a:p>
          <a:p>
            <a:endParaRPr lang="en-US" b="1" i="1" dirty="0" smtClean="0">
              <a:effectLst/>
            </a:endParaRPr>
          </a:p>
          <a:p>
            <a:r>
              <a:rPr lang="en-US" b="1" i="1" dirty="0" smtClean="0">
                <a:effectLst/>
              </a:rPr>
              <a:t>Wolf</a:t>
            </a:r>
            <a:r>
              <a:rPr lang="en-US" b="1" i="1" baseline="0" dirty="0" smtClean="0">
                <a:effectLst/>
              </a:rPr>
              <a:t> </a:t>
            </a:r>
          </a:p>
          <a:p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 tooltip="Biological classification"/>
              </a:rPr>
              <a:t>Scientificclassification</a:t>
            </a:r>
            <a:r>
              <a:rPr lang="en-US" dirty="0" smtClean="0">
                <a:effectLst/>
              </a:rPr>
              <a:t>Kingdom: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Animal"/>
              </a:rPr>
              <a:t>Animalia</a:t>
            </a:r>
            <a:r>
              <a:rPr lang="en-US" dirty="0" smtClean="0">
                <a:effectLst/>
              </a:rPr>
              <a:t>Phylum: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Chordate"/>
              </a:rPr>
              <a:t>Chordata</a:t>
            </a:r>
            <a:r>
              <a:rPr lang="en-US" dirty="0" smtClean="0">
                <a:effectLst/>
              </a:rPr>
              <a:t>Class: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 tooltip="Mammal"/>
              </a:rPr>
              <a:t>Mammalia</a:t>
            </a:r>
            <a:r>
              <a:rPr lang="en-US" dirty="0" smtClean="0">
                <a:effectLst/>
              </a:rPr>
              <a:t>Order: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1" tooltip="Carnivora"/>
              </a:rPr>
              <a:t>Carnivora</a:t>
            </a:r>
            <a:r>
              <a:rPr lang="en-US" dirty="0" smtClean="0">
                <a:effectLst/>
              </a:rPr>
              <a:t>Family: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2" tooltip="Canidae"/>
              </a:rPr>
              <a:t>Canidae</a:t>
            </a:r>
            <a:r>
              <a:rPr lang="en-US" dirty="0" smtClean="0">
                <a:effectLst/>
              </a:rPr>
              <a:t>Subfamily: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3" tooltip="Caninae"/>
              </a:rPr>
              <a:t>Caninae</a:t>
            </a:r>
            <a:r>
              <a:rPr lang="en-US" dirty="0" smtClean="0">
                <a:effectLst/>
              </a:rPr>
              <a:t>Tribe:CaniniGenus:</a:t>
            </a:r>
            <a:r>
              <a:rPr lang="en-US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4" tooltip="Canis"/>
              </a:rPr>
              <a:t>Canis</a:t>
            </a:r>
            <a:r>
              <a:rPr lang="en-US" dirty="0" smtClean="0">
                <a:effectLst/>
              </a:rPr>
              <a:t>Species:</a:t>
            </a:r>
            <a:r>
              <a:rPr lang="en-US" b="1" i="1" dirty="0" smtClean="0">
                <a:effectLst/>
              </a:rPr>
              <a:t>C. lupus</a:t>
            </a:r>
          </a:p>
          <a:p>
            <a:endParaRPr lang="en-US" b="1" i="1" dirty="0" smtClean="0">
              <a:effectLst/>
            </a:endParaRPr>
          </a:p>
          <a:p>
            <a:r>
              <a:rPr lang="en-US" b="1" i="1" dirty="0" smtClean="0">
                <a:effectLst/>
              </a:rPr>
              <a:t>Humans </a:t>
            </a:r>
          </a:p>
          <a:p>
            <a:r>
              <a:rPr lang="en-US" dirty="0" smtClean="0">
                <a:effectLst/>
              </a:rPr>
              <a:t>Kingdom: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Animal"/>
              </a:rPr>
              <a:t>Animalia</a:t>
            </a:r>
            <a:r>
              <a:rPr lang="en-US" dirty="0" smtClean="0">
                <a:effectLst/>
              </a:rPr>
              <a:t>Phylum: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Chordate"/>
              </a:rPr>
              <a:t>Chordata</a:t>
            </a:r>
            <a:r>
              <a:rPr lang="en-US" dirty="0" smtClean="0">
                <a:effectLst/>
              </a:rPr>
              <a:t>Class: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 tooltip="Mammal"/>
              </a:rPr>
              <a:t>Mammalia</a:t>
            </a:r>
            <a:r>
              <a:rPr lang="en-US" dirty="0" smtClean="0">
                <a:effectLst/>
              </a:rPr>
              <a:t>Order: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5" tooltip="Primate"/>
              </a:rPr>
              <a:t>Primates</a:t>
            </a:r>
            <a:r>
              <a:rPr lang="en-US" dirty="0" smtClean="0">
                <a:effectLst/>
              </a:rPr>
              <a:t>Suborder: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6" tooltip="Haplorhini"/>
              </a:rPr>
              <a:t>Haplorhini</a:t>
            </a:r>
            <a:r>
              <a:rPr lang="en-US" dirty="0" smtClean="0">
                <a:effectLst/>
              </a:rPr>
              <a:t>Family: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7" tooltip="Hominidae"/>
              </a:rPr>
              <a:t>Hominidae</a:t>
            </a:r>
            <a:r>
              <a:rPr lang="en-US" dirty="0" smtClean="0">
                <a:effectLst/>
              </a:rPr>
              <a:t>Tribe: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8" tooltip="Hominini"/>
              </a:rPr>
              <a:t>Hominini</a:t>
            </a:r>
            <a:r>
              <a:rPr lang="en-US" dirty="0" smtClean="0">
                <a:effectLst/>
              </a:rPr>
              <a:t>Genus:</a:t>
            </a:r>
            <a:r>
              <a:rPr lang="en-US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9" tooltip="Homo"/>
              </a:rPr>
              <a:t>Homo</a:t>
            </a:r>
            <a:r>
              <a:rPr lang="en-US" dirty="0" smtClean="0">
                <a:effectLst/>
              </a:rPr>
              <a:t>Species:</a:t>
            </a:r>
            <a:r>
              <a:rPr lang="en-US" b="1" i="1" dirty="0" smtClean="0">
                <a:effectLst/>
              </a:rPr>
              <a:t>H. sapiens</a:t>
            </a:r>
          </a:p>
          <a:p>
            <a:endParaRPr lang="en-US" b="1" i="1" dirty="0" smtClean="0">
              <a:effectLst/>
            </a:endParaRPr>
          </a:p>
          <a:p>
            <a:r>
              <a:rPr lang="en-US" b="1" i="1" dirty="0" smtClean="0">
                <a:effectLst/>
              </a:rPr>
              <a:t>Penguin</a:t>
            </a:r>
          </a:p>
          <a:p>
            <a:r>
              <a:rPr lang="en-US" dirty="0" smtClean="0">
                <a:effectLst/>
              </a:rPr>
              <a:t>Kingdom: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Animal"/>
              </a:rPr>
              <a:t>Animalia</a:t>
            </a:r>
            <a:r>
              <a:rPr lang="en-US" dirty="0" smtClean="0">
                <a:effectLst/>
              </a:rPr>
              <a:t>Phylum: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Chordate"/>
              </a:rPr>
              <a:t>Chordata</a:t>
            </a:r>
            <a:r>
              <a:rPr lang="en-US" dirty="0" smtClean="0">
                <a:effectLst/>
              </a:rPr>
              <a:t>Class: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Bird"/>
              </a:rPr>
              <a:t>Aves</a:t>
            </a:r>
            <a:r>
              <a:rPr lang="en-US" dirty="0" smtClean="0">
                <a:effectLst/>
              </a:rPr>
              <a:t>Order: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0" tooltip="Penguin"/>
              </a:rPr>
              <a:t>Sphenisciformes</a:t>
            </a:r>
            <a:r>
              <a:rPr lang="en-US" dirty="0" smtClean="0">
                <a:effectLst/>
              </a:rPr>
              <a:t>Family:</a:t>
            </a:r>
            <a:r>
              <a:rPr lang="en-US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0" tooltip="Penguin"/>
              </a:rPr>
              <a:t>Spheniscidae</a:t>
            </a:r>
            <a:r>
              <a:rPr lang="en-US" dirty="0" smtClean="0">
                <a:effectLst/>
              </a:rPr>
              <a:t>Genus:</a:t>
            </a:r>
            <a:r>
              <a:rPr lang="en-US" sz="120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1" tooltip="Aptenodytes"/>
              </a:rPr>
              <a:t>Aptenodytes</a:t>
            </a:r>
            <a:r>
              <a:rPr lang="en-US" dirty="0" smtClean="0">
                <a:effectLst/>
              </a:rPr>
              <a:t>Species:</a:t>
            </a:r>
            <a:r>
              <a:rPr lang="en-US" b="1" i="1" dirty="0" smtClean="0">
                <a:effectLst/>
              </a:rPr>
              <a:t>A. </a:t>
            </a:r>
            <a:r>
              <a:rPr lang="en-US" b="1" i="1" dirty="0" err="1" smtClean="0">
                <a:effectLst/>
              </a:rPr>
              <a:t>forsteri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3238D2-D043-4832-90AA-C1EE683E696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810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AB2-9F5B-4869-9B72-0BB1CED6D6C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22B-01F0-4726-A915-E0A75CDC7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21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AB2-9F5B-4869-9B72-0BB1CED6D6C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22B-01F0-4726-A915-E0A75CDC7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9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AB2-9F5B-4869-9B72-0BB1CED6D6C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22B-01F0-4726-A915-E0A75CDC7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22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AB2-9F5B-4869-9B72-0BB1CED6D6C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22B-01F0-4726-A915-E0A75CDC7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580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AB2-9F5B-4869-9B72-0BB1CED6D6C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22B-01F0-4726-A915-E0A75CDC7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663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AB2-9F5B-4869-9B72-0BB1CED6D6C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22B-01F0-4726-A915-E0A75CDC7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455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AB2-9F5B-4869-9B72-0BB1CED6D6C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22B-01F0-4726-A915-E0A75CDC7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57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AB2-9F5B-4869-9B72-0BB1CED6D6C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22B-01F0-4726-A915-E0A75CDC7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28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AB2-9F5B-4869-9B72-0BB1CED6D6C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22B-01F0-4726-A915-E0A75CDC7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317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AB2-9F5B-4869-9B72-0BB1CED6D6C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22B-01F0-4726-A915-E0A75CDC7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60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C6AB2-9F5B-4869-9B72-0BB1CED6D6C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6B22B-01F0-4726-A915-E0A75CDC7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469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C6AB2-9F5B-4869-9B72-0BB1CED6D6CB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6B22B-01F0-4726-A915-E0A75CDC7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682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3192" y="1122363"/>
            <a:ext cx="10127412" cy="2387600"/>
          </a:xfrm>
        </p:spPr>
        <p:txBody>
          <a:bodyPr/>
          <a:lstStyle/>
          <a:p>
            <a:r>
              <a:rPr lang="en-US" b="1" dirty="0" smtClean="0">
                <a:latin typeface="Arial" pitchFamily="-103" charset="0"/>
              </a:rPr>
              <a:t>Pg. </a:t>
            </a:r>
            <a:r>
              <a:rPr lang="en-US" b="1" smtClean="0">
                <a:latin typeface="Arial" pitchFamily="-103" charset="0"/>
              </a:rPr>
              <a:t>129</a:t>
            </a:r>
            <a:r>
              <a:rPr lang="en-US" b="1" dirty="0" smtClean="0">
                <a:latin typeface="Arial" pitchFamily="-103" charset="0"/>
              </a:rPr>
              <a:t/>
            </a:r>
            <a:br>
              <a:rPr lang="en-US" b="1" dirty="0" smtClean="0">
                <a:latin typeface="Arial" pitchFamily="-103" charset="0"/>
              </a:rPr>
            </a:br>
            <a:r>
              <a:rPr lang="en-US" b="1" dirty="0" smtClean="0">
                <a:latin typeface="Arial" pitchFamily="-103" charset="0"/>
              </a:rPr>
              <a:t>Hierarchical Classification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18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lassification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89" y="-551010"/>
            <a:ext cx="11217498" cy="8659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65563" y="3263705"/>
            <a:ext cx="149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Chordata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065562" y="3633037"/>
            <a:ext cx="1491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Mammalia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8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800" dirty="0" smtClean="0"/>
              <a:t>Answer the 5 multiple choice questions at the bottom of your page.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2283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	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4500005"/>
              </p:ext>
            </p:extLst>
          </p:nvPr>
        </p:nvGraphicFramePr>
        <p:xfrm>
          <a:off x="838200" y="1380138"/>
          <a:ext cx="10714007" cy="4779121"/>
        </p:xfrm>
        <a:graphic>
          <a:graphicData uri="http://schemas.openxmlformats.org/drawingml/2006/table">
            <a:tbl>
              <a:tblPr/>
              <a:tblGrid>
                <a:gridCol w="25400"/>
                <a:gridCol w="10688607"/>
              </a:tblGrid>
              <a:tr h="1303397">
                <a:tc>
                  <a:txBody>
                    <a:bodyPr/>
                    <a:lstStyle/>
                    <a:p>
                      <a:pPr indent="152400" algn="r"/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 What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is taxonomy?</a:t>
                      </a:r>
                      <a:endParaRPr lang="en-US" sz="40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68931">
                <a:tc>
                  <a:txBody>
                    <a:bodyPr/>
                    <a:lstStyle/>
                    <a:p>
                      <a:pPr algn="l"/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a.</a:t>
                      </a:r>
                      <a:endParaRPr lang="en-US" sz="40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2" algn="l"/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A. the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scientific study of how living things are classified</a:t>
                      </a:r>
                      <a:endParaRPr lang="en-US" sz="40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68931">
                <a:tc>
                  <a:txBody>
                    <a:bodyPr/>
                    <a:lstStyle/>
                    <a:p>
                      <a:pPr algn="l"/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b.</a:t>
                      </a:r>
                      <a:endParaRPr lang="en-US" sz="40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2" algn="l"/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B.</a:t>
                      </a:r>
                      <a:r>
                        <a:rPr lang="en-US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the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name of Aristotle's classification system</a:t>
                      </a:r>
                      <a:endParaRPr lang="en-US" sz="40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68931">
                <a:tc>
                  <a:txBody>
                    <a:bodyPr/>
                    <a:lstStyle/>
                    <a:p>
                      <a:pPr algn="l"/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c.</a:t>
                      </a:r>
                      <a:endParaRPr lang="en-US" sz="40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2" algn="l"/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C. the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process used by geologists to classify rocks</a:t>
                      </a:r>
                      <a:endParaRPr lang="en-US" sz="40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68931">
                <a:tc>
                  <a:txBody>
                    <a:bodyPr/>
                    <a:lstStyle/>
                    <a:p>
                      <a:pPr algn="l"/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d.</a:t>
                      </a:r>
                      <a:endParaRPr lang="en-US" sz="40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2" algn="l"/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D. the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process of observing an organism's behavior</a:t>
                      </a:r>
                      <a:endParaRPr lang="en-US" sz="40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977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Exit Ticket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2238064"/>
              </p:ext>
            </p:extLst>
          </p:nvPr>
        </p:nvGraphicFramePr>
        <p:xfrm>
          <a:off x="-534837" y="1690689"/>
          <a:ext cx="12059729" cy="4710112"/>
        </p:xfrm>
        <a:graphic>
          <a:graphicData uri="http://schemas.openxmlformats.org/drawingml/2006/table">
            <a:tbl>
              <a:tblPr/>
              <a:tblGrid>
                <a:gridCol w="1256482"/>
                <a:gridCol w="10803247"/>
              </a:tblGrid>
              <a:tr h="1284576">
                <a:tc>
                  <a:txBody>
                    <a:bodyPr/>
                    <a:lstStyle/>
                    <a:p>
                      <a:pPr indent="152400" algn="r"/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2. Why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do scientists organize living things into groups?</a:t>
                      </a:r>
                      <a:endParaRPr lang="en-US" sz="40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5638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A. so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they can find them in the wild more easily</a:t>
                      </a:r>
                      <a:endParaRPr lang="en-US" sz="40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5638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B. so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that the organisms are easier to study</a:t>
                      </a:r>
                      <a:endParaRPr lang="en-US" sz="40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5638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C. so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they can make sense of the variety of rocks on Earth.</a:t>
                      </a:r>
                      <a:endParaRPr lang="en-US" sz="40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5638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1" algn="l"/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D.</a:t>
                      </a:r>
                      <a:r>
                        <a:rPr lang="en-US" sz="28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so 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products from living things can be easily found in groceries</a:t>
                      </a:r>
                      <a:endParaRPr lang="en-US" sz="40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803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4136621"/>
              </p:ext>
            </p:extLst>
          </p:nvPr>
        </p:nvGraphicFramePr>
        <p:xfrm>
          <a:off x="707366" y="1493431"/>
          <a:ext cx="10646434" cy="5364480"/>
        </p:xfrm>
        <a:graphic>
          <a:graphicData uri="http://schemas.openxmlformats.org/drawingml/2006/table">
            <a:tbl>
              <a:tblPr/>
              <a:tblGrid>
                <a:gridCol w="25400"/>
                <a:gridCol w="10621034"/>
              </a:tblGrid>
              <a:tr h="1261049">
                <a:tc>
                  <a:txBody>
                    <a:bodyPr/>
                    <a:lstStyle/>
                    <a:p>
                      <a:pPr indent="152400" algn="r"/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3. An 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organism's scientific name consists of</a:t>
                      </a:r>
                      <a:endParaRPr lang="en-US" sz="4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40699">
                <a:tc>
                  <a:txBody>
                    <a:bodyPr/>
                    <a:lstStyle/>
                    <a:p>
                      <a:pPr algn="l"/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a.</a:t>
                      </a:r>
                      <a:endParaRPr lang="en-US" sz="44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2" algn="l"/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A. its 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class name and its family name.</a:t>
                      </a:r>
                      <a:endParaRPr lang="en-US" sz="4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40699">
                <a:tc>
                  <a:txBody>
                    <a:bodyPr/>
                    <a:lstStyle/>
                    <a:p>
                      <a:pPr algn="l"/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b.</a:t>
                      </a:r>
                      <a:endParaRPr lang="en-US" sz="44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2" algn="l"/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B. its 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kingdom name and its phylum name.</a:t>
                      </a:r>
                      <a:endParaRPr lang="en-US" sz="4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40699">
                <a:tc>
                  <a:txBody>
                    <a:bodyPr/>
                    <a:lstStyle/>
                    <a:p>
                      <a:pPr algn="l"/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c.</a:t>
                      </a:r>
                      <a:endParaRPr lang="en-US" sz="44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2" algn="l"/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C.</a:t>
                      </a:r>
                      <a:r>
                        <a:rPr lang="en-US" sz="3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i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ts 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genus name and its species name.</a:t>
                      </a:r>
                      <a:endParaRPr lang="en-US" sz="4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40699">
                <a:tc>
                  <a:txBody>
                    <a:bodyPr/>
                    <a:lstStyle/>
                    <a:p>
                      <a:pPr algn="l"/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d.</a:t>
                      </a:r>
                      <a:endParaRPr lang="en-US" sz="44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2" algn="l"/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D. its 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phylum name and its species name.</a:t>
                      </a:r>
                      <a:endParaRPr lang="en-US" sz="4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743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1302799"/>
              </p:ext>
            </p:extLst>
          </p:nvPr>
        </p:nvGraphicFramePr>
        <p:xfrm>
          <a:off x="-189781" y="1966822"/>
          <a:ext cx="11904453" cy="5397835"/>
        </p:xfrm>
        <a:graphic>
          <a:graphicData uri="http://schemas.openxmlformats.org/drawingml/2006/table">
            <a:tbl>
              <a:tblPr/>
              <a:tblGrid>
                <a:gridCol w="993151"/>
                <a:gridCol w="10911302"/>
              </a:tblGrid>
              <a:tr h="1182394">
                <a:tc>
                  <a:txBody>
                    <a:bodyPr/>
                    <a:lstStyle/>
                    <a:p>
                      <a:pPr indent="152400" algn="r"/>
                      <a:r>
                        <a:rPr lang="en-US" sz="4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</a:t>
                      </a:r>
                      <a:r>
                        <a:rPr lang="en-US" sz="4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4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Which classification level is broader than the phylum level?</a:t>
                      </a:r>
                      <a:endParaRPr lang="en-US" sz="54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91197">
                <a:tc>
                  <a:txBody>
                    <a:bodyPr/>
                    <a:lstStyle/>
                    <a:p>
                      <a:endParaRPr lang="en-US" sz="5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143000" lvl="2" indent="-228600" algn="l">
                        <a:buAutoNum type="alphaUcPeriod"/>
                      </a:pPr>
                      <a:r>
                        <a:rPr lang="en-US" sz="4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Order</a:t>
                      </a:r>
                      <a:endParaRPr lang="en-US" sz="5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91197">
                <a:tc>
                  <a:txBody>
                    <a:bodyPr/>
                    <a:lstStyle/>
                    <a:p>
                      <a:endParaRPr lang="en-US" sz="54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2" algn="l"/>
                      <a:r>
                        <a:rPr lang="en-US" sz="4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B. Class</a:t>
                      </a:r>
                      <a:endParaRPr lang="en-US" sz="5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91197">
                <a:tc>
                  <a:txBody>
                    <a:bodyPr/>
                    <a:lstStyle/>
                    <a:p>
                      <a:endParaRPr lang="en-US" sz="5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2" algn="l"/>
                      <a:r>
                        <a:rPr lang="en-US" sz="4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C.</a:t>
                      </a:r>
                      <a:r>
                        <a:rPr lang="en-US" sz="40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4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Family</a:t>
                      </a:r>
                      <a:endParaRPr lang="en-US" sz="5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sz="5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2" algn="l"/>
                      <a:r>
                        <a:rPr lang="en-US" sz="4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D. Kingdom</a:t>
                      </a:r>
                      <a:endParaRPr lang="en-US" sz="5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86795">
                <a:tc>
                  <a:txBody>
                    <a:bodyPr/>
                    <a:lstStyle/>
                    <a:p>
                      <a:pPr algn="l"/>
                      <a:endParaRPr lang="en-US">
                        <a:effectLst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589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5487941"/>
              </p:ext>
            </p:extLst>
          </p:nvPr>
        </p:nvGraphicFramePr>
        <p:xfrm>
          <a:off x="838200" y="1510683"/>
          <a:ext cx="10515600" cy="5364480"/>
        </p:xfrm>
        <a:graphic>
          <a:graphicData uri="http://schemas.openxmlformats.org/drawingml/2006/table">
            <a:tbl>
              <a:tblPr/>
              <a:tblGrid>
                <a:gridCol w="30602"/>
                <a:gridCol w="10484998"/>
              </a:tblGrid>
              <a:tr h="1204585">
                <a:tc>
                  <a:txBody>
                    <a:bodyPr/>
                    <a:lstStyle/>
                    <a:p>
                      <a:pPr indent="152400" algn="r"/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5.</a:t>
                      </a:r>
                      <a:r>
                        <a:rPr lang="en-US" sz="3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Which 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is the broadest classification level?</a:t>
                      </a:r>
                      <a:endParaRPr lang="en-US" sz="4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03057">
                <a:tc>
                  <a:txBody>
                    <a:bodyPr/>
                    <a:lstStyle/>
                    <a:p>
                      <a:pPr algn="l"/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a.</a:t>
                      </a:r>
                      <a:endParaRPr lang="en-US" sz="44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428750" lvl="2" indent="-514350" algn="l">
                        <a:buAutoNum type="alphaUcPeriod"/>
                      </a:pP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Family</a:t>
                      </a:r>
                      <a:endParaRPr lang="en-US" sz="4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03057">
                <a:tc>
                  <a:txBody>
                    <a:bodyPr/>
                    <a:lstStyle/>
                    <a:p>
                      <a:pPr algn="l"/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b.</a:t>
                      </a:r>
                      <a:endParaRPr lang="en-US" sz="44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2" algn="l"/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B. kingdom</a:t>
                      </a:r>
                      <a:endParaRPr lang="en-US" sz="4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03057">
                <a:tc>
                  <a:txBody>
                    <a:bodyPr/>
                    <a:lstStyle/>
                    <a:p>
                      <a:pPr algn="l"/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.</a:t>
                      </a:r>
                      <a:endParaRPr lang="en-US" sz="4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2" algn="l"/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C.</a:t>
                      </a:r>
                      <a:r>
                        <a:rPr lang="en-US" sz="3200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Phylum</a:t>
                      </a:r>
                      <a:endParaRPr lang="en-US" sz="4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03057">
                <a:tc>
                  <a:txBody>
                    <a:bodyPr/>
                    <a:lstStyle/>
                    <a:p>
                      <a:pPr algn="l"/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d.</a:t>
                      </a:r>
                      <a:endParaRPr lang="en-US" sz="440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lvl="2" algn="l"/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D. Species</a:t>
                      </a:r>
                      <a:endParaRPr lang="en-US" sz="4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069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itchFamily="-103" charset="0"/>
              </a:rPr>
              <a:t>Hierarchical </a:t>
            </a:r>
            <a:r>
              <a:rPr lang="en-US" b="1" dirty="0" smtClean="0">
                <a:latin typeface="Arial" pitchFamily="-103" charset="0"/>
              </a:rPr>
              <a:t>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6000" dirty="0"/>
              <a:t> a </a:t>
            </a:r>
            <a:r>
              <a:rPr lang="en-US" sz="6000" b="1" dirty="0"/>
              <a:t>classification</a:t>
            </a:r>
            <a:r>
              <a:rPr lang="en-US" sz="6000" dirty="0"/>
              <a:t> system where entries are arranged based on some </a:t>
            </a:r>
            <a:r>
              <a:rPr lang="en-US" sz="6000" b="1" dirty="0"/>
              <a:t>hierarchical</a:t>
            </a:r>
            <a:r>
              <a:rPr lang="en-US" sz="6000" dirty="0"/>
              <a:t> </a:t>
            </a:r>
            <a:r>
              <a:rPr lang="en-US" sz="6000" dirty="0" smtClean="0"/>
              <a:t>structure (from broad to most specific.) 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0964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24745" y="572953"/>
            <a:ext cx="4428945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K</a:t>
            </a:r>
            <a:r>
              <a:rPr lang="en-US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ing</a:t>
            </a:r>
          </a:p>
          <a:p>
            <a:endParaRPr lang="en-US" altLang="en-US" sz="1400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P</a:t>
            </a:r>
            <a:r>
              <a:rPr lang="en-US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hillip</a:t>
            </a:r>
          </a:p>
          <a:p>
            <a:endParaRPr lang="en-US" altLang="en-US" sz="1400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C</a:t>
            </a:r>
            <a:r>
              <a:rPr lang="en-US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ame</a:t>
            </a:r>
          </a:p>
          <a:p>
            <a:endParaRPr lang="en-US" altLang="en-US" sz="1400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O</a:t>
            </a:r>
            <a:r>
              <a:rPr lang="en-US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ver</a:t>
            </a:r>
          </a:p>
          <a:p>
            <a:endParaRPr lang="en-US" altLang="en-US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F</a:t>
            </a:r>
            <a:r>
              <a:rPr lang="en-US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or</a:t>
            </a:r>
          </a:p>
          <a:p>
            <a:endParaRPr lang="en-US" altLang="en-US" sz="1400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G</a:t>
            </a:r>
            <a:r>
              <a:rPr lang="en-US" alt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ood</a:t>
            </a:r>
            <a:endParaRPr lang="en-US" altLang="en-US" sz="4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endParaRPr lang="en-US" altLang="en-US" sz="1000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S</a:t>
            </a:r>
            <a:r>
              <a:rPr lang="en-US" altLang="en-US" sz="40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oup!</a:t>
            </a:r>
          </a:p>
        </p:txBody>
      </p:sp>
      <p:sp>
        <p:nvSpPr>
          <p:cNvPr id="5" name="Rectangle 4"/>
          <p:cNvSpPr/>
          <p:nvPr/>
        </p:nvSpPr>
        <p:spPr>
          <a:xfrm>
            <a:off x="4329741" y="449843"/>
            <a:ext cx="6096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sz="400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K</a:t>
            </a:r>
            <a:r>
              <a:rPr lang="en-US" altLang="en-US" sz="4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ingdom</a:t>
            </a:r>
          </a:p>
          <a:p>
            <a:endParaRPr lang="en-US" altLang="en-US" sz="14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P</a:t>
            </a:r>
            <a:r>
              <a:rPr lang="en-US" altLang="en-US" sz="4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hylum</a:t>
            </a:r>
          </a:p>
          <a:p>
            <a:endParaRPr lang="en-US" altLang="en-US" sz="14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C</a:t>
            </a:r>
            <a:r>
              <a:rPr lang="en-US" altLang="en-US" sz="4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lass</a:t>
            </a:r>
          </a:p>
          <a:p>
            <a:endParaRPr lang="en-US" altLang="en-US" sz="14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O</a:t>
            </a:r>
            <a:r>
              <a:rPr lang="en-US" altLang="en-US" sz="4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rder</a:t>
            </a:r>
          </a:p>
          <a:p>
            <a:endParaRPr lang="en-US" altLang="en-US" sz="14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F</a:t>
            </a:r>
            <a:r>
              <a:rPr lang="en-US" altLang="en-US" sz="4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amily</a:t>
            </a:r>
          </a:p>
          <a:p>
            <a:endParaRPr lang="en-US" altLang="en-US" sz="14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G</a:t>
            </a:r>
            <a:r>
              <a:rPr lang="en-US" altLang="en-US" sz="4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enus</a:t>
            </a:r>
          </a:p>
          <a:p>
            <a:endParaRPr lang="en-US" altLang="en-US" sz="140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S</a:t>
            </a:r>
            <a:r>
              <a:rPr lang="en-US" altLang="en-US" sz="40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pecies 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07289" y="449843"/>
            <a:ext cx="6096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sz="4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K</a:t>
            </a:r>
            <a:endParaRPr lang="en-US" altLang="en-US" sz="40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endParaRPr lang="en-US" altLang="en-U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P</a:t>
            </a:r>
            <a:endParaRPr lang="en-US" altLang="en-US" sz="40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endParaRPr lang="en-US" altLang="en-U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C</a:t>
            </a:r>
            <a:endParaRPr lang="en-US" altLang="en-US" sz="40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endParaRPr lang="en-US" altLang="en-U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O</a:t>
            </a:r>
            <a:endParaRPr lang="en-US" altLang="en-US" sz="40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endParaRPr lang="en-US" altLang="en-U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F</a:t>
            </a:r>
            <a:endParaRPr lang="en-US" altLang="en-US" sz="40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endParaRPr lang="en-US" altLang="en-U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G</a:t>
            </a:r>
            <a:endParaRPr lang="en-US" altLang="en-US" sz="40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endParaRPr lang="en-US" altLang="en-US" sz="1400" dirty="0" smtClean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  <a:p>
            <a:r>
              <a:rPr lang="en-US" altLang="en-US" sz="4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S</a:t>
            </a:r>
            <a:endParaRPr lang="en-US" altLang="en-US" dirty="0">
              <a:effectLst>
                <a:outerShdw blurRad="38100" dist="38100" dir="2700000" algn="tl">
                  <a:srgbClr val="C0C0C0"/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877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A5BB5-E799-4663-8E19-4DEC662D66A5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22500" y="1295400"/>
            <a:ext cx="77724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3200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Kingdom</a:t>
            </a:r>
            <a:endParaRPr lang="en-US" altLang="en-US" sz="3200" dirty="0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r>
              <a:rPr lang="en-US" altLang="en-US" sz="3200" dirty="0">
                <a:solidFill>
                  <a:schemeClr val="tx2"/>
                </a:solidFill>
                <a:latin typeface="Comic Sans MS" panose="030F0702030302020204" pitchFamily="66" charset="0"/>
              </a:rPr>
              <a:t>    Phylum </a:t>
            </a:r>
            <a:endParaRPr lang="en-US" altLang="en-US" sz="3200" dirty="0" smtClean="0">
              <a:solidFill>
                <a:srgbClr val="006600"/>
              </a:solidFill>
              <a:latin typeface="Comic Sans MS" panose="030F0702030302020204" pitchFamily="66" charset="0"/>
            </a:endParaRPr>
          </a:p>
          <a:p>
            <a:pPr>
              <a:lnSpc>
                <a:spcPct val="90000"/>
              </a:lnSpc>
            </a:pPr>
            <a:r>
              <a:rPr lang="en-US" altLang="en-US" sz="3200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       Class</a:t>
            </a:r>
          </a:p>
          <a:p>
            <a:pPr>
              <a:lnSpc>
                <a:spcPct val="90000"/>
              </a:lnSpc>
            </a:pPr>
            <a:r>
              <a:rPr lang="en-US" altLang="en-US" sz="3200" dirty="0" smtClean="0">
                <a:solidFill>
                  <a:schemeClr val="tx2"/>
                </a:solidFill>
                <a:latin typeface="Comic Sans MS" panose="030F0702030302020204" pitchFamily="66" charset="0"/>
              </a:rPr>
              <a:t>           </a:t>
            </a:r>
            <a:r>
              <a:rPr lang="en-US" altLang="en-US" sz="3200" dirty="0">
                <a:solidFill>
                  <a:schemeClr val="tx2"/>
                </a:solidFill>
                <a:latin typeface="Comic Sans MS" panose="030F0702030302020204" pitchFamily="66" charset="0"/>
              </a:rPr>
              <a:t>Order</a:t>
            </a:r>
          </a:p>
          <a:p>
            <a:pPr>
              <a:lnSpc>
                <a:spcPct val="90000"/>
              </a:lnSpc>
            </a:pPr>
            <a:r>
              <a:rPr lang="en-US" altLang="en-US" sz="3200" dirty="0">
                <a:solidFill>
                  <a:schemeClr val="tx2"/>
                </a:solidFill>
                <a:latin typeface="Comic Sans MS" panose="030F0702030302020204" pitchFamily="66" charset="0"/>
              </a:rPr>
              <a:t>               Family                                                                                            </a:t>
            </a:r>
          </a:p>
          <a:p>
            <a:pPr>
              <a:lnSpc>
                <a:spcPct val="90000"/>
              </a:lnSpc>
            </a:pPr>
            <a:r>
              <a:rPr lang="en-US" altLang="en-US" sz="3200" dirty="0">
                <a:solidFill>
                  <a:schemeClr val="tx2"/>
                </a:solidFill>
                <a:latin typeface="Comic Sans MS" panose="030F0702030302020204" pitchFamily="66" charset="0"/>
              </a:rPr>
              <a:t>                   Genus</a:t>
            </a:r>
          </a:p>
          <a:p>
            <a:pPr>
              <a:lnSpc>
                <a:spcPct val="90000"/>
              </a:lnSpc>
            </a:pPr>
            <a:r>
              <a:rPr lang="en-US" altLang="en-US" sz="3200" dirty="0">
                <a:solidFill>
                  <a:schemeClr val="tx2"/>
                </a:solidFill>
                <a:latin typeface="Comic Sans MS" panose="030F0702030302020204" pitchFamily="66" charset="0"/>
              </a:rPr>
              <a:t>  	                  Species </a:t>
            </a:r>
          </a:p>
        </p:txBody>
      </p:sp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6108700" y="1401762"/>
            <a:ext cx="2971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anose="030F0702030302020204" pitchFamily="66" charset="0"/>
              </a:rPr>
              <a:t>Most BROAD TAXON</a:t>
            </a:r>
          </a:p>
        </p:txBody>
      </p:sp>
      <p:sp>
        <p:nvSpPr>
          <p:cNvPr id="137222" name="Line 6"/>
          <p:cNvSpPr>
            <a:spLocks noChangeShapeType="1"/>
          </p:cNvSpPr>
          <p:nvPr/>
        </p:nvSpPr>
        <p:spPr bwMode="auto">
          <a:xfrm flipH="1">
            <a:off x="5041900" y="1600199"/>
            <a:ext cx="1066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37223" name="Line 7"/>
          <p:cNvSpPr>
            <a:spLocks noChangeShapeType="1"/>
          </p:cNvSpPr>
          <p:nvPr/>
        </p:nvSpPr>
        <p:spPr bwMode="auto">
          <a:xfrm flipH="1">
            <a:off x="7137400" y="5013325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37224" name="Text Box 8"/>
          <p:cNvSpPr txBox="1">
            <a:spLocks noChangeArrowheads="1"/>
          </p:cNvSpPr>
          <p:nvPr/>
        </p:nvSpPr>
        <p:spPr bwMode="auto">
          <a:xfrm>
            <a:off x="7632700" y="4692650"/>
            <a:ext cx="1447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 dirty="0">
                <a:latin typeface="Comic Sans MS" panose="030F0702030302020204" pitchFamily="66" charset="0"/>
              </a:rPr>
              <a:t>Most Specific</a:t>
            </a:r>
          </a:p>
        </p:txBody>
      </p:sp>
    </p:spTree>
    <p:extLst>
      <p:ext uri="{BB962C8B-B14F-4D97-AF65-F5344CB8AC3E}">
        <p14:creationId xmlns:p14="http://schemas.microsoft.com/office/powerpoint/2010/main" val="295774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37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37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137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1000"/>
                                        <p:tgtEl>
                                          <p:spTgt spid="137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37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1000"/>
                                        <p:tgtEl>
                                          <p:spTgt spid="137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1000"/>
                                        <p:tgtEl>
                                          <p:spTgt spid="137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7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7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137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137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19" grpId="0" build="p"/>
      <p:bldP spid="137220" grpId="0"/>
      <p:bldP spid="137222" grpId="0" animBg="1"/>
      <p:bldP spid="137223" grpId="0" animBg="1"/>
      <p:bldP spid="1372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4073525" y="5610225"/>
            <a:ext cx="0" cy="376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4073525" y="4718050"/>
            <a:ext cx="0" cy="376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4079875" y="3951289"/>
            <a:ext cx="0" cy="376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4051300" y="3122614"/>
            <a:ext cx="0" cy="376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4051300" y="2268539"/>
            <a:ext cx="0" cy="376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4064000" y="1531939"/>
            <a:ext cx="0" cy="376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3219450" y="1125539"/>
            <a:ext cx="1720850" cy="3762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>
              <a:latin typeface="Arial" pitchFamily="-103" charset="0"/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3200400" y="1905000"/>
            <a:ext cx="1720850" cy="376238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>
              <a:latin typeface="Arial" pitchFamily="-103" charset="0"/>
            </a:endParaRP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3219450" y="2709864"/>
            <a:ext cx="1720850" cy="3762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>
              <a:latin typeface="Arial" pitchFamily="-103" charset="0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3190875" y="3575050"/>
            <a:ext cx="1720850" cy="376238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>
              <a:latin typeface="Arial" pitchFamily="-103" charset="0"/>
            </a:endParaRP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3190875" y="4341814"/>
            <a:ext cx="1720850" cy="3762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>
              <a:latin typeface="Arial" pitchFamily="-103" charset="0"/>
            </a:endParaRP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3213100" y="5132389"/>
            <a:ext cx="1720850" cy="3762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>
              <a:latin typeface="Arial" pitchFamily="-103" charset="0"/>
            </a:endParaRP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3252788" y="5986464"/>
            <a:ext cx="1720850" cy="3762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>
              <a:latin typeface="Arial" pitchFamily="-103" charset="0"/>
            </a:endParaRP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3252788" y="1227139"/>
            <a:ext cx="1720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Arial" pitchFamily="-103" charset="0"/>
              </a:rPr>
              <a:t>Kingdom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3206750" y="1892300"/>
            <a:ext cx="1720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Arial" pitchFamily="-103" charset="0"/>
              </a:rPr>
              <a:t>Phylum</a:t>
            </a: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3206750" y="2709864"/>
            <a:ext cx="1720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Arial" pitchFamily="-103" charset="0"/>
              </a:rPr>
              <a:t>Class</a:t>
            </a: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3252788" y="3664746"/>
            <a:ext cx="1720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Arial" pitchFamily="-103" charset="0"/>
              </a:rPr>
              <a:t>Order</a:t>
            </a: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3190875" y="4341814"/>
            <a:ext cx="1720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Arial" pitchFamily="-103" charset="0"/>
              </a:rPr>
              <a:t>Family</a:t>
            </a:r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3206750" y="5132389"/>
            <a:ext cx="1720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Arial" pitchFamily="-103" charset="0"/>
              </a:rPr>
              <a:t>Genus</a:t>
            </a:r>
          </a:p>
        </p:txBody>
      </p:sp>
      <p:sp>
        <p:nvSpPr>
          <p:cNvPr id="25622" name="Text Box 22"/>
          <p:cNvSpPr txBox="1">
            <a:spLocks noChangeArrowheads="1"/>
          </p:cNvSpPr>
          <p:nvPr/>
        </p:nvSpPr>
        <p:spPr bwMode="auto">
          <a:xfrm>
            <a:off x="3252788" y="6010275"/>
            <a:ext cx="1720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Arial" pitchFamily="-103" charset="0"/>
              </a:rPr>
              <a:t>Species</a:t>
            </a:r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1595438" y="6249988"/>
            <a:ext cx="958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  <a:latin typeface="Arial" pitchFamily="-103" charset="0"/>
              </a:rPr>
              <a:t>Go to Section:</a:t>
            </a:r>
            <a:endParaRPr lang="en-US">
              <a:latin typeface="Arial" pitchFamily="-103" charset="0"/>
            </a:endParaRPr>
          </a:p>
        </p:txBody>
      </p:sp>
      <p:sp>
        <p:nvSpPr>
          <p:cNvPr id="25624" name="Rectangle 24"/>
          <p:cNvSpPr>
            <a:spLocks noChangeArrowheads="1"/>
          </p:cNvSpPr>
          <p:nvPr/>
        </p:nvSpPr>
        <p:spPr bwMode="auto">
          <a:xfrm>
            <a:off x="2667001" y="152401"/>
            <a:ext cx="6410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914400" lvl="1" indent="-457200" algn="ctr">
              <a:spcBef>
                <a:spcPct val="50000"/>
              </a:spcBef>
            </a:pPr>
            <a:r>
              <a:rPr lang="en-US" sz="2800" b="1">
                <a:latin typeface="Arial" pitchFamily="-103" charset="0"/>
              </a:rPr>
              <a:t>Linnaeus’s System of Hierarchy</a:t>
            </a:r>
          </a:p>
        </p:txBody>
      </p:sp>
      <p:sp>
        <p:nvSpPr>
          <p:cNvPr id="25625" name="Text Box 25"/>
          <p:cNvSpPr txBox="1">
            <a:spLocks noChangeArrowheads="1"/>
          </p:cNvSpPr>
          <p:nvPr/>
        </p:nvSpPr>
        <p:spPr bwMode="auto">
          <a:xfrm>
            <a:off x="1855789" y="1266825"/>
            <a:ext cx="1087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Arial" pitchFamily="-103" charset="0"/>
              </a:rPr>
              <a:t>Least specific</a:t>
            </a:r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1855789" y="5368925"/>
            <a:ext cx="1074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Arial" pitchFamily="-103" charset="0"/>
              </a:rPr>
              <a:t>Most specific</a:t>
            </a:r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5372101" y="1531939"/>
            <a:ext cx="4733925" cy="3538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dirty="0">
                <a:latin typeface="Arial" pitchFamily="-103" charset="0"/>
              </a:rPr>
              <a:t>Which of the following contains all of the others?</a:t>
            </a:r>
          </a:p>
          <a:p>
            <a:pPr marL="914400" lvl="1" indent="-457200">
              <a:spcBef>
                <a:spcPct val="50000"/>
              </a:spcBef>
              <a:buFontTx/>
              <a:buAutoNum type="alphaLcPeriod"/>
            </a:pPr>
            <a:r>
              <a:rPr lang="en-US" dirty="0">
                <a:latin typeface="Arial" pitchFamily="-103" charset="0"/>
              </a:rPr>
              <a:t>Family		</a:t>
            </a:r>
            <a:r>
              <a:rPr lang="en-US" dirty="0" err="1">
                <a:latin typeface="Arial" pitchFamily="-103" charset="0"/>
              </a:rPr>
              <a:t>c</a:t>
            </a:r>
            <a:r>
              <a:rPr lang="en-US" dirty="0">
                <a:latin typeface="Arial" pitchFamily="-103" charset="0"/>
              </a:rPr>
              <a:t>.    Class</a:t>
            </a:r>
          </a:p>
          <a:p>
            <a:pPr marL="914400" lvl="1" indent="-457200">
              <a:spcBef>
                <a:spcPct val="50000"/>
              </a:spcBef>
              <a:buFontTx/>
              <a:buAutoNum type="alphaLcPeriod"/>
            </a:pPr>
            <a:r>
              <a:rPr lang="en-US" dirty="0">
                <a:latin typeface="Arial" pitchFamily="-103" charset="0"/>
              </a:rPr>
              <a:t>Species	   	</a:t>
            </a:r>
            <a:r>
              <a:rPr lang="en-US" dirty="0" err="1">
                <a:latin typeface="Arial" pitchFamily="-103" charset="0"/>
              </a:rPr>
              <a:t>d</a:t>
            </a:r>
            <a:r>
              <a:rPr lang="en-US" dirty="0">
                <a:latin typeface="Arial" pitchFamily="-103" charset="0"/>
              </a:rPr>
              <a:t>.    Order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dirty="0">
                <a:latin typeface="Arial" pitchFamily="-103" charset="0"/>
              </a:rPr>
              <a:t>Based on their names, you know that the baboons </a:t>
            </a:r>
            <a:r>
              <a:rPr lang="en-US" i="1" dirty="0" err="1">
                <a:latin typeface="Arial" pitchFamily="-103" charset="0"/>
              </a:rPr>
              <a:t>Papio</a:t>
            </a:r>
            <a:r>
              <a:rPr lang="en-US" i="1" dirty="0">
                <a:latin typeface="Arial" pitchFamily="-103" charset="0"/>
              </a:rPr>
              <a:t> </a:t>
            </a:r>
            <a:r>
              <a:rPr lang="en-US" i="1" dirty="0" err="1">
                <a:latin typeface="Arial" pitchFamily="-103" charset="0"/>
              </a:rPr>
              <a:t>annubis</a:t>
            </a:r>
            <a:r>
              <a:rPr lang="en-US" dirty="0">
                <a:latin typeface="Arial" pitchFamily="-103" charset="0"/>
              </a:rPr>
              <a:t> and </a:t>
            </a:r>
            <a:r>
              <a:rPr lang="en-US" i="1" dirty="0" err="1">
                <a:latin typeface="Arial" pitchFamily="-103" charset="0"/>
              </a:rPr>
              <a:t>Papio</a:t>
            </a:r>
            <a:r>
              <a:rPr lang="en-US" i="1" dirty="0">
                <a:latin typeface="Arial" pitchFamily="-103" charset="0"/>
              </a:rPr>
              <a:t> cynocephalus</a:t>
            </a:r>
            <a:r>
              <a:rPr lang="en-US" dirty="0">
                <a:latin typeface="Arial" pitchFamily="-103" charset="0"/>
              </a:rPr>
              <a:t> do </a:t>
            </a:r>
            <a:r>
              <a:rPr lang="en-US" u="sng" dirty="0">
                <a:latin typeface="Arial" pitchFamily="-103" charset="0"/>
              </a:rPr>
              <a:t>not</a:t>
            </a:r>
            <a:r>
              <a:rPr lang="en-US" dirty="0">
                <a:latin typeface="Arial" pitchFamily="-103" charset="0"/>
              </a:rPr>
              <a:t> belong to the same:</a:t>
            </a:r>
          </a:p>
          <a:p>
            <a:pPr marL="914400" lvl="1" indent="-457200">
              <a:spcBef>
                <a:spcPct val="50000"/>
              </a:spcBef>
              <a:buFontTx/>
              <a:buAutoNum type="alphaLcPeriod"/>
            </a:pPr>
            <a:r>
              <a:rPr lang="en-US" dirty="0">
                <a:latin typeface="Arial" pitchFamily="-103" charset="0"/>
              </a:rPr>
              <a:t>Family		</a:t>
            </a:r>
            <a:r>
              <a:rPr lang="en-US" dirty="0" err="1">
                <a:latin typeface="Arial" pitchFamily="-103" charset="0"/>
              </a:rPr>
              <a:t>c</a:t>
            </a:r>
            <a:r>
              <a:rPr lang="en-US" dirty="0">
                <a:latin typeface="Arial" pitchFamily="-103" charset="0"/>
              </a:rPr>
              <a:t>.   Order</a:t>
            </a:r>
          </a:p>
          <a:p>
            <a:pPr marL="914400" lvl="1" indent="-457200">
              <a:spcBef>
                <a:spcPct val="50000"/>
              </a:spcBef>
              <a:buFontTx/>
              <a:buAutoNum type="alphaLcPeriod"/>
            </a:pPr>
            <a:r>
              <a:rPr lang="en-US" dirty="0">
                <a:latin typeface="Arial" pitchFamily="-103" charset="0"/>
              </a:rPr>
              <a:t>Genus		</a:t>
            </a:r>
            <a:r>
              <a:rPr lang="en-US" dirty="0" err="1">
                <a:latin typeface="Arial" pitchFamily="-103" charset="0"/>
              </a:rPr>
              <a:t>d</a:t>
            </a:r>
            <a:r>
              <a:rPr lang="en-US" dirty="0">
                <a:latin typeface="Arial" pitchFamily="-103" charset="0"/>
              </a:rPr>
              <a:t>.   Species</a:t>
            </a:r>
          </a:p>
        </p:txBody>
      </p:sp>
    </p:spTree>
    <p:extLst>
      <p:ext uri="{BB962C8B-B14F-4D97-AF65-F5344CB8AC3E}">
        <p14:creationId xmlns:p14="http://schemas.microsoft.com/office/powerpoint/2010/main" val="13363190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6" grpId="0" autoUpdateAnimBg="0"/>
      <p:bldP spid="25617" grpId="0" autoUpdateAnimBg="0"/>
      <p:bldP spid="25618" grpId="0" autoUpdateAnimBg="0"/>
      <p:bldP spid="25619" grpId="0" autoUpdateAnimBg="0"/>
      <p:bldP spid="25620" grpId="0" autoUpdateAnimBg="0"/>
      <p:bldP spid="25621" grpId="0" autoUpdateAnimBg="0"/>
      <p:bldP spid="25622" grpId="0" autoUpdateAnimBg="0"/>
      <p:bldP spid="25627" grpId="0" build="p" bldLvl="2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Line 2"/>
          <p:cNvSpPr>
            <a:spLocks noChangeShapeType="1"/>
          </p:cNvSpPr>
          <p:nvPr/>
        </p:nvSpPr>
        <p:spPr bwMode="auto">
          <a:xfrm>
            <a:off x="4073525" y="5610225"/>
            <a:ext cx="0" cy="376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>
            <a:off x="4073525" y="4718050"/>
            <a:ext cx="0" cy="376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4079875" y="3951289"/>
            <a:ext cx="0" cy="376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>
            <a:off x="4051300" y="3122614"/>
            <a:ext cx="0" cy="376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4051300" y="2268539"/>
            <a:ext cx="0" cy="376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4064000" y="1531939"/>
            <a:ext cx="0" cy="376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3219450" y="1125539"/>
            <a:ext cx="1720850" cy="3762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>
              <a:latin typeface="Arial" pitchFamily="-103" charset="0"/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3200400" y="1905000"/>
            <a:ext cx="1720850" cy="376238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>
              <a:latin typeface="Arial" pitchFamily="-103" charset="0"/>
            </a:endParaRP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3219450" y="2709864"/>
            <a:ext cx="1720850" cy="3762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>
              <a:latin typeface="Arial" pitchFamily="-103" charset="0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3190875" y="3575050"/>
            <a:ext cx="1720850" cy="376238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>
              <a:latin typeface="Arial" pitchFamily="-103" charset="0"/>
            </a:endParaRP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3190875" y="4341814"/>
            <a:ext cx="1720850" cy="3762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>
              <a:latin typeface="Arial" pitchFamily="-103" charset="0"/>
            </a:endParaRPr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3213100" y="5132389"/>
            <a:ext cx="1720850" cy="3762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>
              <a:latin typeface="Arial" pitchFamily="-103" charset="0"/>
            </a:endParaRPr>
          </a:p>
        </p:txBody>
      </p:sp>
      <p:sp>
        <p:nvSpPr>
          <p:cNvPr id="25615" name="Text Box 15"/>
          <p:cNvSpPr txBox="1">
            <a:spLocks noChangeArrowheads="1"/>
          </p:cNvSpPr>
          <p:nvPr/>
        </p:nvSpPr>
        <p:spPr bwMode="auto">
          <a:xfrm>
            <a:off x="3252788" y="5986464"/>
            <a:ext cx="1720850" cy="376237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endParaRPr lang="en-US">
              <a:latin typeface="Arial" pitchFamily="-103" charset="0"/>
            </a:endParaRPr>
          </a:p>
        </p:txBody>
      </p:sp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3252788" y="1227139"/>
            <a:ext cx="1720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Arial" pitchFamily="-103" charset="0"/>
              </a:rPr>
              <a:t>Kingdom</a:t>
            </a:r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3206750" y="1892300"/>
            <a:ext cx="1720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Arial" pitchFamily="-103" charset="0"/>
              </a:rPr>
              <a:t>Phylum</a:t>
            </a:r>
          </a:p>
        </p:txBody>
      </p:sp>
      <p:sp>
        <p:nvSpPr>
          <p:cNvPr id="25618" name="Text Box 18"/>
          <p:cNvSpPr txBox="1">
            <a:spLocks noChangeArrowheads="1"/>
          </p:cNvSpPr>
          <p:nvPr/>
        </p:nvSpPr>
        <p:spPr bwMode="auto">
          <a:xfrm>
            <a:off x="3206750" y="2709864"/>
            <a:ext cx="1720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Arial" pitchFamily="-103" charset="0"/>
              </a:rPr>
              <a:t>Class</a:t>
            </a:r>
          </a:p>
        </p:txBody>
      </p:sp>
      <p:sp>
        <p:nvSpPr>
          <p:cNvPr id="25619" name="Text Box 19"/>
          <p:cNvSpPr txBox="1">
            <a:spLocks noChangeArrowheads="1"/>
          </p:cNvSpPr>
          <p:nvPr/>
        </p:nvSpPr>
        <p:spPr bwMode="auto">
          <a:xfrm>
            <a:off x="3252788" y="3664746"/>
            <a:ext cx="1720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Arial" pitchFamily="-103" charset="0"/>
              </a:rPr>
              <a:t>Order</a:t>
            </a:r>
          </a:p>
        </p:txBody>
      </p:sp>
      <p:sp>
        <p:nvSpPr>
          <p:cNvPr id="25620" name="Text Box 20"/>
          <p:cNvSpPr txBox="1">
            <a:spLocks noChangeArrowheads="1"/>
          </p:cNvSpPr>
          <p:nvPr/>
        </p:nvSpPr>
        <p:spPr bwMode="auto">
          <a:xfrm>
            <a:off x="3190875" y="4341814"/>
            <a:ext cx="1720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Arial" pitchFamily="-103" charset="0"/>
              </a:rPr>
              <a:t>Family</a:t>
            </a:r>
          </a:p>
        </p:txBody>
      </p:sp>
      <p:sp>
        <p:nvSpPr>
          <p:cNvPr id="25621" name="Text Box 21"/>
          <p:cNvSpPr txBox="1">
            <a:spLocks noChangeArrowheads="1"/>
          </p:cNvSpPr>
          <p:nvPr/>
        </p:nvSpPr>
        <p:spPr bwMode="auto">
          <a:xfrm>
            <a:off x="3206750" y="5132389"/>
            <a:ext cx="17208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Arial" pitchFamily="-103" charset="0"/>
              </a:rPr>
              <a:t>Genus</a:t>
            </a:r>
          </a:p>
        </p:txBody>
      </p:sp>
      <p:sp>
        <p:nvSpPr>
          <p:cNvPr id="25622" name="Text Box 22"/>
          <p:cNvSpPr txBox="1">
            <a:spLocks noChangeArrowheads="1"/>
          </p:cNvSpPr>
          <p:nvPr/>
        </p:nvSpPr>
        <p:spPr bwMode="auto">
          <a:xfrm>
            <a:off x="3252788" y="6010275"/>
            <a:ext cx="1720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Arial" pitchFamily="-103" charset="0"/>
              </a:rPr>
              <a:t>Species</a:t>
            </a:r>
          </a:p>
        </p:txBody>
      </p:sp>
      <p:sp>
        <p:nvSpPr>
          <p:cNvPr id="25623" name="Text Box 23"/>
          <p:cNvSpPr txBox="1">
            <a:spLocks noChangeArrowheads="1"/>
          </p:cNvSpPr>
          <p:nvPr/>
        </p:nvSpPr>
        <p:spPr bwMode="auto">
          <a:xfrm>
            <a:off x="1595438" y="6249988"/>
            <a:ext cx="958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  <a:latin typeface="Arial" pitchFamily="-103" charset="0"/>
              </a:rPr>
              <a:t>Go to Section:</a:t>
            </a:r>
            <a:endParaRPr lang="en-US">
              <a:latin typeface="Arial" pitchFamily="-103" charset="0"/>
            </a:endParaRPr>
          </a:p>
        </p:txBody>
      </p:sp>
      <p:sp>
        <p:nvSpPr>
          <p:cNvPr id="25624" name="Rectangle 24"/>
          <p:cNvSpPr>
            <a:spLocks noChangeArrowheads="1"/>
          </p:cNvSpPr>
          <p:nvPr/>
        </p:nvSpPr>
        <p:spPr bwMode="auto">
          <a:xfrm>
            <a:off x="2667001" y="152401"/>
            <a:ext cx="6410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914400" lvl="1" indent="-457200" algn="ctr">
              <a:spcBef>
                <a:spcPct val="50000"/>
              </a:spcBef>
            </a:pPr>
            <a:r>
              <a:rPr lang="en-US" sz="2800" b="1">
                <a:latin typeface="Arial" pitchFamily="-103" charset="0"/>
              </a:rPr>
              <a:t>Linnaeus’s System of Hierarchy</a:t>
            </a:r>
          </a:p>
        </p:txBody>
      </p:sp>
      <p:sp>
        <p:nvSpPr>
          <p:cNvPr id="25625" name="Text Box 25"/>
          <p:cNvSpPr txBox="1">
            <a:spLocks noChangeArrowheads="1"/>
          </p:cNvSpPr>
          <p:nvPr/>
        </p:nvSpPr>
        <p:spPr bwMode="auto">
          <a:xfrm>
            <a:off x="1855789" y="1266825"/>
            <a:ext cx="10874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Arial" pitchFamily="-103" charset="0"/>
              </a:rPr>
              <a:t>Least specific</a:t>
            </a:r>
          </a:p>
        </p:txBody>
      </p:sp>
      <p:sp>
        <p:nvSpPr>
          <p:cNvPr id="25626" name="Text Box 26"/>
          <p:cNvSpPr txBox="1">
            <a:spLocks noChangeArrowheads="1"/>
          </p:cNvSpPr>
          <p:nvPr/>
        </p:nvSpPr>
        <p:spPr bwMode="auto">
          <a:xfrm>
            <a:off x="1855789" y="5368925"/>
            <a:ext cx="1074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latin typeface="Arial" pitchFamily="-103" charset="0"/>
              </a:rPr>
              <a:t>Most specific</a:t>
            </a:r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5372101" y="1531939"/>
            <a:ext cx="4733925" cy="3538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dirty="0">
                <a:latin typeface="Arial" pitchFamily="-103" charset="0"/>
              </a:rPr>
              <a:t>Which of the following contains all of the others?</a:t>
            </a:r>
          </a:p>
          <a:p>
            <a:pPr marL="914400" lvl="1" indent="-457200">
              <a:spcBef>
                <a:spcPct val="50000"/>
              </a:spcBef>
              <a:buFontTx/>
              <a:buAutoNum type="alphaLcPeriod"/>
            </a:pPr>
            <a:r>
              <a:rPr lang="en-US" dirty="0">
                <a:latin typeface="Arial" pitchFamily="-103" charset="0"/>
              </a:rPr>
              <a:t>Family		</a:t>
            </a:r>
            <a:r>
              <a:rPr lang="en-US" dirty="0" err="1">
                <a:latin typeface="Arial" pitchFamily="-103" charset="0"/>
              </a:rPr>
              <a:t>c</a:t>
            </a:r>
            <a:r>
              <a:rPr lang="en-US" dirty="0">
                <a:latin typeface="Arial" pitchFamily="-103" charset="0"/>
              </a:rPr>
              <a:t>.    Class</a:t>
            </a:r>
          </a:p>
          <a:p>
            <a:pPr marL="914400" lvl="1" indent="-457200">
              <a:spcBef>
                <a:spcPct val="50000"/>
              </a:spcBef>
              <a:buFontTx/>
              <a:buAutoNum type="alphaLcPeriod"/>
            </a:pPr>
            <a:r>
              <a:rPr lang="en-US" dirty="0">
                <a:latin typeface="Arial" pitchFamily="-103" charset="0"/>
              </a:rPr>
              <a:t>Species	   	</a:t>
            </a:r>
            <a:r>
              <a:rPr lang="en-US" dirty="0" err="1">
                <a:latin typeface="Arial" pitchFamily="-103" charset="0"/>
              </a:rPr>
              <a:t>d</a:t>
            </a:r>
            <a:r>
              <a:rPr lang="en-US" dirty="0">
                <a:latin typeface="Arial" pitchFamily="-103" charset="0"/>
              </a:rPr>
              <a:t>.    Order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n-US" dirty="0">
                <a:latin typeface="Arial" pitchFamily="-103" charset="0"/>
              </a:rPr>
              <a:t>Based on their names, you know that the baboons </a:t>
            </a:r>
            <a:r>
              <a:rPr lang="en-US" i="1" dirty="0" err="1">
                <a:latin typeface="Arial" pitchFamily="-103" charset="0"/>
              </a:rPr>
              <a:t>Papio</a:t>
            </a:r>
            <a:r>
              <a:rPr lang="en-US" i="1" dirty="0">
                <a:latin typeface="Arial" pitchFamily="-103" charset="0"/>
              </a:rPr>
              <a:t> </a:t>
            </a:r>
            <a:r>
              <a:rPr lang="en-US" i="1" dirty="0" err="1">
                <a:latin typeface="Arial" pitchFamily="-103" charset="0"/>
              </a:rPr>
              <a:t>annubis</a:t>
            </a:r>
            <a:r>
              <a:rPr lang="en-US" dirty="0">
                <a:latin typeface="Arial" pitchFamily="-103" charset="0"/>
              </a:rPr>
              <a:t> and </a:t>
            </a:r>
            <a:r>
              <a:rPr lang="en-US" i="1" dirty="0" err="1">
                <a:latin typeface="Arial" pitchFamily="-103" charset="0"/>
              </a:rPr>
              <a:t>Papio</a:t>
            </a:r>
            <a:r>
              <a:rPr lang="en-US" i="1" dirty="0">
                <a:latin typeface="Arial" pitchFamily="-103" charset="0"/>
              </a:rPr>
              <a:t> cynocephalus</a:t>
            </a:r>
            <a:r>
              <a:rPr lang="en-US" dirty="0">
                <a:latin typeface="Arial" pitchFamily="-103" charset="0"/>
              </a:rPr>
              <a:t> do </a:t>
            </a:r>
            <a:r>
              <a:rPr lang="en-US" u="sng" dirty="0">
                <a:latin typeface="Arial" pitchFamily="-103" charset="0"/>
              </a:rPr>
              <a:t>not</a:t>
            </a:r>
            <a:r>
              <a:rPr lang="en-US" dirty="0">
                <a:latin typeface="Arial" pitchFamily="-103" charset="0"/>
              </a:rPr>
              <a:t> belong to the same:</a:t>
            </a:r>
          </a:p>
          <a:p>
            <a:pPr marL="914400" lvl="1" indent="-457200">
              <a:spcBef>
                <a:spcPct val="50000"/>
              </a:spcBef>
              <a:buFontTx/>
              <a:buAutoNum type="alphaLcPeriod"/>
            </a:pPr>
            <a:r>
              <a:rPr lang="en-US" dirty="0">
                <a:latin typeface="Arial" pitchFamily="-103" charset="0"/>
              </a:rPr>
              <a:t>Family		</a:t>
            </a:r>
            <a:r>
              <a:rPr lang="en-US" dirty="0" err="1">
                <a:latin typeface="Arial" pitchFamily="-103" charset="0"/>
              </a:rPr>
              <a:t>c</a:t>
            </a:r>
            <a:r>
              <a:rPr lang="en-US" dirty="0">
                <a:latin typeface="Arial" pitchFamily="-103" charset="0"/>
              </a:rPr>
              <a:t>.   Order</a:t>
            </a:r>
          </a:p>
          <a:p>
            <a:pPr marL="914400" lvl="1" indent="-457200">
              <a:spcBef>
                <a:spcPct val="50000"/>
              </a:spcBef>
              <a:buFontTx/>
              <a:buAutoNum type="alphaLcPeriod"/>
            </a:pPr>
            <a:r>
              <a:rPr lang="en-US" dirty="0">
                <a:latin typeface="Arial" pitchFamily="-103" charset="0"/>
              </a:rPr>
              <a:t>Genus		</a:t>
            </a:r>
            <a:r>
              <a:rPr lang="en-US" dirty="0" err="1">
                <a:latin typeface="Arial" pitchFamily="-103" charset="0"/>
              </a:rPr>
              <a:t>d</a:t>
            </a:r>
            <a:r>
              <a:rPr lang="en-US" dirty="0">
                <a:latin typeface="Arial" pitchFamily="-103" charset="0"/>
              </a:rPr>
              <a:t>.   Species</a:t>
            </a:r>
          </a:p>
        </p:txBody>
      </p:sp>
      <p:sp>
        <p:nvSpPr>
          <p:cNvPr id="25628" name="AutoShape 28"/>
          <p:cNvSpPr>
            <a:spLocks noChangeArrowheads="1"/>
          </p:cNvSpPr>
          <p:nvPr/>
        </p:nvSpPr>
        <p:spPr bwMode="auto">
          <a:xfrm>
            <a:off x="8002588" y="2166939"/>
            <a:ext cx="392112" cy="477837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29" name="AutoShape 29"/>
          <p:cNvSpPr>
            <a:spLocks noChangeArrowheads="1"/>
          </p:cNvSpPr>
          <p:nvPr/>
        </p:nvSpPr>
        <p:spPr bwMode="auto">
          <a:xfrm>
            <a:off x="8002588" y="4718050"/>
            <a:ext cx="392112" cy="477838"/>
          </a:xfrm>
          <a:prstGeom prst="star5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556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6" grpId="0" autoUpdateAnimBg="0"/>
      <p:bldP spid="25617" grpId="0" autoUpdateAnimBg="0"/>
      <p:bldP spid="25618" grpId="0" autoUpdateAnimBg="0"/>
      <p:bldP spid="25619" grpId="0" autoUpdateAnimBg="0"/>
      <p:bldP spid="25620" grpId="0" autoUpdateAnimBg="0"/>
      <p:bldP spid="25621" grpId="0" autoUpdateAnimBg="0"/>
      <p:bldP spid="25622" grpId="0" autoUpdateAnimBg="0"/>
      <p:bldP spid="25627" grpId="0" build="p" bldLvl="2" animBg="1" autoUpdateAnimBg="0"/>
      <p:bldP spid="25628" grpId="0" animBg="1"/>
      <p:bldP spid="2562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150974" y="445777"/>
            <a:ext cx="7778839" cy="6025657"/>
            <a:chOff x="3966693" y="832343"/>
            <a:chExt cx="6310647" cy="5524326"/>
          </a:xfrm>
        </p:grpSpPr>
        <p:pic>
          <p:nvPicPr>
            <p:cNvPr id="4" name="Picture 2" descr="bio_ch18_436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199180" y="1073014"/>
              <a:ext cx="5853554" cy="5283655"/>
            </a:xfrm>
            <a:prstGeom prst="rect">
              <a:avLst/>
            </a:prstGeom>
            <a:noFill/>
          </p:spPr>
        </p:pic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3966693" y="861964"/>
              <a:ext cx="1235335" cy="320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pitchFamily="-103" charset="0"/>
                </a:rPr>
                <a:t>Grizzly bear</a:t>
              </a: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5085784" y="861964"/>
              <a:ext cx="1119091" cy="320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pitchFamily="-103" charset="0"/>
                </a:rPr>
                <a:t>Black bear</a:t>
              </a: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6114244" y="861964"/>
              <a:ext cx="912217" cy="533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>
                  <a:latin typeface="Arial" pitchFamily="-103" charset="0"/>
                </a:rPr>
                <a:t>Giant panda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7016609" y="861964"/>
              <a:ext cx="878723" cy="320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pitchFamily="-103" charset="0"/>
                </a:rPr>
                <a:t>Red fox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7863808" y="847154"/>
              <a:ext cx="845229" cy="533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>
                  <a:latin typeface="Arial" pitchFamily="-103" charset="0"/>
                </a:rPr>
                <a:t>Abert squirrel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8608555" y="832343"/>
              <a:ext cx="845229" cy="533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>
                  <a:latin typeface="Arial" pitchFamily="-103" charset="0"/>
                </a:rPr>
                <a:t>Coral snake</a:t>
              </a: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9345421" y="847154"/>
              <a:ext cx="931919" cy="320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pitchFamily="-103" charset="0"/>
                </a:rPr>
                <a:t>Sea star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666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992648" y="614589"/>
            <a:ext cx="7778839" cy="6025657"/>
            <a:chOff x="3966693" y="832343"/>
            <a:chExt cx="6310647" cy="5524326"/>
          </a:xfrm>
        </p:grpSpPr>
        <p:pic>
          <p:nvPicPr>
            <p:cNvPr id="4" name="Picture 2" descr="bio_ch18_436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199180" y="1073014"/>
              <a:ext cx="5853554" cy="5283655"/>
            </a:xfrm>
            <a:prstGeom prst="rect">
              <a:avLst/>
            </a:prstGeom>
            <a:noFill/>
          </p:spPr>
        </p:pic>
        <p:sp>
          <p:nvSpPr>
            <p:cNvPr id="5" name="Text Box 3"/>
            <p:cNvSpPr txBox="1">
              <a:spLocks noChangeArrowheads="1"/>
            </p:cNvSpPr>
            <p:nvPr/>
          </p:nvSpPr>
          <p:spPr bwMode="auto">
            <a:xfrm>
              <a:off x="3966693" y="861964"/>
              <a:ext cx="1235335" cy="320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pitchFamily="-103" charset="0"/>
                </a:rPr>
                <a:t>Grizzly bear</a:t>
              </a:r>
            </a:p>
          </p:txBody>
        </p:sp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5085784" y="861964"/>
              <a:ext cx="1119091" cy="320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pitchFamily="-103" charset="0"/>
                </a:rPr>
                <a:t>Black bear</a:t>
              </a:r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6114244" y="861964"/>
              <a:ext cx="912217" cy="533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>
                  <a:latin typeface="Arial" pitchFamily="-103" charset="0"/>
                </a:rPr>
                <a:t>Giant panda</a:t>
              </a: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auto">
            <a:xfrm>
              <a:off x="7016609" y="861964"/>
              <a:ext cx="878723" cy="320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pitchFamily="-103" charset="0"/>
                </a:rPr>
                <a:t>Red fox</a:t>
              </a: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7863808" y="847154"/>
              <a:ext cx="845229" cy="533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>
                  <a:latin typeface="Arial" pitchFamily="-103" charset="0"/>
                </a:rPr>
                <a:t>Abert squirrel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8608555" y="832343"/>
              <a:ext cx="845229" cy="533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>
                  <a:latin typeface="Arial" pitchFamily="-103" charset="0"/>
                </a:rPr>
                <a:t>Coral snake</a:t>
              </a:r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9345421" y="847154"/>
              <a:ext cx="931919" cy="320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pitchFamily="-103" charset="0"/>
                </a:rPr>
                <a:t>Sea star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604911" y="1123249"/>
            <a:ext cx="5296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Kingdom: Animalia</a:t>
            </a:r>
            <a:endParaRPr lang="en-US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439840" y="1936831"/>
            <a:ext cx="4408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Phylum: Chordata</a:t>
            </a:r>
            <a:endParaRPr lang="en-US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1788612" y="2701616"/>
            <a:ext cx="4408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Class: Mammalia  </a:t>
            </a:r>
            <a:endParaRPr lang="en-US" sz="3600" dirty="0"/>
          </a:p>
        </p:txBody>
      </p:sp>
      <p:sp>
        <p:nvSpPr>
          <p:cNvPr id="15" name="TextBox 14"/>
          <p:cNvSpPr txBox="1"/>
          <p:nvPr/>
        </p:nvSpPr>
        <p:spPr>
          <a:xfrm>
            <a:off x="2549982" y="3522908"/>
            <a:ext cx="4408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Order: </a:t>
            </a:r>
            <a:r>
              <a:rPr lang="en-US" sz="3600" dirty="0" err="1" smtClean="0"/>
              <a:t>Carnivora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2793986" y="4312041"/>
            <a:ext cx="4408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Family: </a:t>
            </a:r>
            <a:r>
              <a:rPr lang="en-US" sz="3600" dirty="0" err="1" smtClean="0"/>
              <a:t>Urisdea</a:t>
            </a:r>
            <a:endParaRPr lang="en-US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3857788" y="5101174"/>
            <a:ext cx="4408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Genus: </a:t>
            </a:r>
            <a:r>
              <a:rPr lang="en-US" sz="3600" dirty="0" err="1" smtClean="0"/>
              <a:t>Ursus</a:t>
            </a:r>
            <a:endParaRPr lang="en-US" sz="3600" dirty="0"/>
          </a:p>
        </p:txBody>
      </p:sp>
      <p:sp>
        <p:nvSpPr>
          <p:cNvPr id="18" name="TextBox 17"/>
          <p:cNvSpPr txBox="1"/>
          <p:nvPr/>
        </p:nvSpPr>
        <p:spPr>
          <a:xfrm>
            <a:off x="4279224" y="5826022"/>
            <a:ext cx="4408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Species: </a:t>
            </a:r>
            <a:r>
              <a:rPr lang="en-US" sz="3600" dirty="0" err="1" smtClean="0"/>
              <a:t>arctos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87321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3966693" y="832343"/>
            <a:ext cx="6310647" cy="5655769"/>
            <a:chOff x="2460625" y="1176338"/>
            <a:chExt cx="5084763" cy="4849812"/>
          </a:xfrm>
        </p:grpSpPr>
        <p:pic>
          <p:nvPicPr>
            <p:cNvPr id="5" name="Picture 2" descr="bio_ch18_4367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647950" y="1382713"/>
              <a:ext cx="4716463" cy="4530725"/>
            </a:xfrm>
            <a:prstGeom prst="rect">
              <a:avLst/>
            </a:prstGeom>
            <a:noFill/>
          </p:spPr>
        </p:pic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2460625" y="1201738"/>
              <a:ext cx="995363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pitchFamily="-103" charset="0"/>
                </a:rPr>
                <a:t>Grizzly bear</a:t>
              </a:r>
            </a:p>
          </p:txBody>
        </p:sp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3362325" y="1201738"/>
              <a:ext cx="90170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pitchFamily="-103" charset="0"/>
                </a:rPr>
                <a:t>Black bear</a:t>
              </a:r>
            </a:p>
          </p:txBody>
        </p:sp>
        <p:sp>
          <p:nvSpPr>
            <p:cNvPr id="8" name="Text Box 5"/>
            <p:cNvSpPr txBox="1">
              <a:spLocks noChangeArrowheads="1"/>
            </p:cNvSpPr>
            <p:nvPr/>
          </p:nvSpPr>
          <p:spPr bwMode="auto">
            <a:xfrm>
              <a:off x="4191000" y="1201738"/>
              <a:ext cx="7350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>
                  <a:latin typeface="Arial" pitchFamily="-103" charset="0"/>
                </a:rPr>
                <a:t>Giant panda</a:t>
              </a:r>
            </a:p>
          </p:txBody>
        </p:sp>
        <p:sp>
          <p:nvSpPr>
            <p:cNvPr id="9" name="Text Box 6"/>
            <p:cNvSpPr txBox="1">
              <a:spLocks noChangeArrowheads="1"/>
            </p:cNvSpPr>
            <p:nvPr/>
          </p:nvSpPr>
          <p:spPr bwMode="auto">
            <a:xfrm>
              <a:off x="4918075" y="1201738"/>
              <a:ext cx="708025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pitchFamily="-103" charset="0"/>
                </a:rPr>
                <a:t>Red fox</a:t>
              </a:r>
            </a:p>
          </p:txBody>
        </p:sp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5600700" y="1189038"/>
              <a:ext cx="6810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>
                  <a:latin typeface="Arial" pitchFamily="-103" charset="0"/>
                </a:rPr>
                <a:t>Abert squirrel</a:t>
              </a:r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6200775" y="1176338"/>
              <a:ext cx="6810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>
                  <a:latin typeface="Arial" pitchFamily="-103" charset="0"/>
                </a:rPr>
                <a:t>Coral snake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6794500" y="1189038"/>
              <a:ext cx="750888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latin typeface="Arial" pitchFamily="-103" charset="0"/>
                </a:rPr>
                <a:t>Sea star</a:t>
              </a: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4297363" y="1897063"/>
              <a:ext cx="1598612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>
                  <a:latin typeface="Arial" pitchFamily="-103" charset="0"/>
                </a:rPr>
                <a:t>KINGDOM Animalia</a:t>
              </a:r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4327525" y="2554288"/>
              <a:ext cx="1538288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>
                  <a:latin typeface="Arial" pitchFamily="-103" charset="0"/>
                </a:rPr>
                <a:t>PHYLUM Chordata</a:t>
              </a:r>
            </a:p>
          </p:txBody>
        </p:sp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4357688" y="3173413"/>
              <a:ext cx="1477962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>
                  <a:latin typeface="Arial" pitchFamily="-103" charset="0"/>
                </a:rPr>
                <a:t>CLASS Mammalia</a:t>
              </a:r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4352925" y="3830638"/>
              <a:ext cx="148590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>
                  <a:latin typeface="Arial" pitchFamily="-103" charset="0"/>
                </a:rPr>
                <a:t>ORDER Carnivora</a:t>
              </a:r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4419600" y="4459288"/>
              <a:ext cx="135255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>
                  <a:latin typeface="Arial" pitchFamily="-103" charset="0"/>
                </a:rPr>
                <a:t>FAMILY Ursidae</a:t>
              </a:r>
            </a:p>
          </p:txBody>
        </p:sp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4497388" y="5087938"/>
              <a:ext cx="1198562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>
                  <a:latin typeface="Arial" pitchFamily="-103" charset="0"/>
                </a:rPr>
                <a:t>GENUS Ursus</a:t>
              </a:r>
            </a:p>
          </p:txBody>
        </p:sp>
        <p:sp>
          <p:nvSpPr>
            <p:cNvPr id="19" name="Text Box 16"/>
            <p:cNvSpPr txBox="1">
              <a:spLocks noChangeArrowheads="1"/>
            </p:cNvSpPr>
            <p:nvPr/>
          </p:nvSpPr>
          <p:spPr bwMode="auto">
            <a:xfrm>
              <a:off x="4187825" y="5751513"/>
              <a:ext cx="181610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>
                  <a:latin typeface="Arial" pitchFamily="-103" charset="0"/>
                </a:rPr>
                <a:t>SPECIES </a:t>
              </a:r>
              <a:r>
                <a:rPr lang="en-US" sz="1200" b="1" i="1">
                  <a:latin typeface="Arial" pitchFamily="-103" charset="0"/>
                </a:rPr>
                <a:t>Ursus arctos</a:t>
              </a:r>
            </a:p>
          </p:txBody>
        </p:sp>
      </p:grpSp>
      <p:sp>
        <p:nvSpPr>
          <p:cNvPr id="20" name="Text Box 17"/>
          <p:cNvSpPr txBox="1">
            <a:spLocks noChangeArrowheads="1"/>
          </p:cNvSpPr>
          <p:nvPr/>
        </p:nvSpPr>
        <p:spPr bwMode="auto">
          <a:xfrm>
            <a:off x="1030288" y="174090"/>
            <a:ext cx="7324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 dirty="0">
                <a:latin typeface="Arial" pitchFamily="-103" charset="0"/>
              </a:rPr>
              <a:t>Hierarchical Ordering of Classification</a:t>
            </a:r>
            <a:r>
              <a:rPr lang="en-US" sz="2000" dirty="0">
                <a:latin typeface="Arial Black" pitchFamily="-103" charset="0"/>
              </a:rPr>
              <a:t> </a:t>
            </a:r>
          </a:p>
        </p:txBody>
      </p:sp>
      <p:sp>
        <p:nvSpPr>
          <p:cNvPr id="21" name="Text Box 18"/>
          <p:cNvSpPr txBox="1">
            <a:spLocks noChangeArrowheads="1"/>
          </p:cNvSpPr>
          <p:nvPr/>
        </p:nvSpPr>
        <p:spPr bwMode="auto">
          <a:xfrm>
            <a:off x="71438" y="6249988"/>
            <a:ext cx="9588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chemeClr val="bg1"/>
                </a:solidFill>
                <a:latin typeface="Arial" pitchFamily="-103" charset="0"/>
              </a:rPr>
              <a:t>Go to Section:</a:t>
            </a:r>
            <a:endParaRPr lang="en-US">
              <a:latin typeface="Arial" pitchFamily="-103" charset="0"/>
            </a:endParaRPr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655993" y="3086064"/>
            <a:ext cx="3117517" cy="28623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latin typeface="Arial" pitchFamily="-103" charset="0"/>
              </a:rPr>
              <a:t>As we move from the kingdom level to the species level, more and more members are removed.</a:t>
            </a:r>
          </a:p>
          <a:p>
            <a:pPr algn="ctr">
              <a:spcBef>
                <a:spcPct val="50000"/>
              </a:spcBef>
            </a:pPr>
            <a:r>
              <a:rPr lang="en-US" sz="2000" b="1" dirty="0">
                <a:latin typeface="Arial" pitchFamily="-103" charset="0"/>
              </a:rPr>
              <a:t>Each level is more specific.</a:t>
            </a:r>
          </a:p>
          <a:p>
            <a:pPr>
              <a:spcBef>
                <a:spcPct val="50000"/>
              </a:spcBef>
            </a:pPr>
            <a:endParaRPr lang="en-US" sz="2000" b="1" dirty="0">
              <a:latin typeface="Arial" pitchFamily="-10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540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1805</TotalTime>
  <Words>511</Words>
  <Application>Microsoft Office PowerPoint</Application>
  <PresentationFormat>Widescreen</PresentationFormat>
  <Paragraphs>192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Comic Sans MS</vt:lpstr>
      <vt:lpstr>Times New Roman</vt:lpstr>
      <vt:lpstr>Office Theme</vt:lpstr>
      <vt:lpstr>Pg. 129 Hierarchical Classification</vt:lpstr>
      <vt:lpstr>Hierarchical Classification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Exit Ticket </vt:lpstr>
      <vt:lpstr>Exit Ticket</vt:lpstr>
      <vt:lpstr>Exit Ticket</vt:lpstr>
      <vt:lpstr>Exit Ticket</vt:lpstr>
      <vt:lpstr>Exit Ticket</vt:lpstr>
    </vt:vector>
  </TitlesOfParts>
  <Company>Adams14.org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Roman-Wensing, Kayla</dc:creator>
  <cp:lastModifiedBy>Roman-Wensing, Kayla</cp:lastModifiedBy>
  <cp:revision>15</cp:revision>
  <dcterms:created xsi:type="dcterms:W3CDTF">2015-03-17T21:00:36Z</dcterms:created>
  <dcterms:modified xsi:type="dcterms:W3CDTF">2016-04-07T16:10:00Z</dcterms:modified>
</cp:coreProperties>
</file>